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7" d="100"/>
          <a:sy n="77" d="100"/>
        </p:scale>
        <p:origin x="60" y="10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85057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833199" y="2404110"/>
            <a:ext cx="7477601" cy="1666399"/>
          </a:xfrm>
          <a:prstGeom prst="rect">
            <a:avLst/>
          </a:prstGeom>
          <a:noFill/>
          <a:ln/>
        </p:spPr>
        <p:txBody>
          <a:bodyPr wrap="square" rtlCol="0" anchor="t"/>
          <a:lstStyle/>
          <a:p>
            <a:pPr marL="0" indent="0">
              <a:lnSpc>
                <a:spcPts val="6561"/>
              </a:lnSpc>
              <a:buNone/>
            </a:pPr>
            <a:r>
              <a:rPr lang="en-US" sz="5249" dirty="0">
                <a:solidFill>
                  <a:srgbClr val="38512F"/>
                </a:solidFill>
                <a:latin typeface="Lora" pitchFamily="34" charset="0"/>
                <a:ea typeface="Lora" pitchFamily="34" charset="-122"/>
                <a:cs typeface="Lora" pitchFamily="34" charset="-120"/>
              </a:rPr>
              <a:t>Public Transportation Efficiency Analysis</a:t>
            </a:r>
            <a:endParaRPr lang="en-US" sz="5249" dirty="0"/>
          </a:p>
        </p:txBody>
      </p:sp>
      <p:sp>
        <p:nvSpPr>
          <p:cNvPr id="5" name="Text 3"/>
          <p:cNvSpPr/>
          <p:nvPr/>
        </p:nvSpPr>
        <p:spPr>
          <a:xfrm>
            <a:off x="833199" y="4403765"/>
            <a:ext cx="7477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Welcome to this project where we aim to assess the efficiency, on time performance, and passenger feedback of public transportation. By analysing this data, we strive to support transportation improvement initiatives and enhance the overall public transportation experience.</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101328"/>
            <a:ext cx="569976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Basic Idea [Flowchart]</a:t>
            </a:r>
            <a:endParaRPr lang="en-US" sz="4374" dirty="0"/>
          </a:p>
        </p:txBody>
      </p:sp>
      <p:sp>
        <p:nvSpPr>
          <p:cNvPr id="5" name="Shape 3"/>
          <p:cNvSpPr/>
          <p:nvPr/>
        </p:nvSpPr>
        <p:spPr>
          <a:xfrm>
            <a:off x="7301270" y="2240042"/>
            <a:ext cx="27742" cy="4888111"/>
          </a:xfrm>
          <a:prstGeom prst="rect">
            <a:avLst/>
          </a:prstGeom>
          <a:solidFill>
            <a:srgbClr val="38512F"/>
          </a:solidFill>
          <a:ln/>
        </p:spPr>
        <p:txBody>
          <a:bodyPr/>
          <a:lstStyle/>
          <a:p>
            <a:endParaRPr lang="en-IN"/>
          </a:p>
        </p:txBody>
      </p:sp>
      <p:sp>
        <p:nvSpPr>
          <p:cNvPr id="6" name="Shape 4"/>
          <p:cNvSpPr/>
          <p:nvPr/>
        </p:nvSpPr>
        <p:spPr>
          <a:xfrm>
            <a:off x="7565053" y="2649676"/>
            <a:ext cx="777597" cy="27742"/>
          </a:xfrm>
          <a:prstGeom prst="rect">
            <a:avLst/>
          </a:prstGeom>
          <a:solidFill>
            <a:srgbClr val="38512F"/>
          </a:solidFill>
          <a:ln/>
        </p:spPr>
        <p:txBody>
          <a:bodyPr/>
          <a:lstStyle/>
          <a:p>
            <a:endParaRPr lang="en-IN"/>
          </a:p>
        </p:txBody>
      </p:sp>
      <p:sp>
        <p:nvSpPr>
          <p:cNvPr id="7" name="Shape 5"/>
          <p:cNvSpPr/>
          <p:nvPr/>
        </p:nvSpPr>
        <p:spPr>
          <a:xfrm>
            <a:off x="7065109" y="2413635"/>
            <a:ext cx="499943" cy="499943"/>
          </a:xfrm>
          <a:prstGeom prst="roundRect">
            <a:avLst>
              <a:gd name="adj" fmla="val 13333"/>
            </a:avLst>
          </a:prstGeom>
          <a:solidFill>
            <a:srgbClr val="F6E9D5"/>
          </a:solidFill>
          <a:ln/>
        </p:spPr>
        <p:txBody>
          <a:bodyPr/>
          <a:lstStyle/>
          <a:p>
            <a:endParaRPr lang="en-IN"/>
          </a:p>
        </p:txBody>
      </p:sp>
      <p:sp>
        <p:nvSpPr>
          <p:cNvPr id="8" name="Text 6"/>
          <p:cNvSpPr/>
          <p:nvPr/>
        </p:nvSpPr>
        <p:spPr>
          <a:xfrm>
            <a:off x="7254061" y="2455307"/>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9" name="Text 7"/>
          <p:cNvSpPr/>
          <p:nvPr/>
        </p:nvSpPr>
        <p:spPr>
          <a:xfrm>
            <a:off x="8537138" y="2462213"/>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Collection</a:t>
            </a:r>
            <a:endParaRPr lang="en-US" sz="2187" dirty="0"/>
          </a:p>
        </p:txBody>
      </p:sp>
      <p:sp>
        <p:nvSpPr>
          <p:cNvPr id="10" name="Text 8"/>
          <p:cNvSpPr/>
          <p:nvPr/>
        </p:nvSpPr>
        <p:spPr>
          <a:xfrm>
            <a:off x="8537138" y="3031569"/>
            <a:ext cx="3744754" cy="710803"/>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Collect reliable transportation data from various sources.</a:t>
            </a:r>
            <a:endParaRPr lang="en-US" sz="1750" dirty="0"/>
          </a:p>
        </p:txBody>
      </p:sp>
      <p:sp>
        <p:nvSpPr>
          <p:cNvPr id="11" name="Shape 9"/>
          <p:cNvSpPr/>
          <p:nvPr/>
        </p:nvSpPr>
        <p:spPr>
          <a:xfrm>
            <a:off x="6287512" y="3760530"/>
            <a:ext cx="777597" cy="27742"/>
          </a:xfrm>
          <a:prstGeom prst="rect">
            <a:avLst/>
          </a:prstGeom>
          <a:solidFill>
            <a:srgbClr val="38512F"/>
          </a:solidFill>
          <a:ln/>
        </p:spPr>
        <p:txBody>
          <a:bodyPr/>
          <a:lstStyle/>
          <a:p>
            <a:endParaRPr lang="en-IN"/>
          </a:p>
        </p:txBody>
      </p:sp>
      <p:sp>
        <p:nvSpPr>
          <p:cNvPr id="12" name="Shape 10"/>
          <p:cNvSpPr/>
          <p:nvPr/>
        </p:nvSpPr>
        <p:spPr>
          <a:xfrm>
            <a:off x="7065109" y="3524488"/>
            <a:ext cx="499943" cy="499943"/>
          </a:xfrm>
          <a:prstGeom prst="roundRect">
            <a:avLst>
              <a:gd name="adj" fmla="val 13333"/>
            </a:avLst>
          </a:prstGeom>
          <a:solidFill>
            <a:srgbClr val="F6E9D5"/>
          </a:solidFill>
          <a:ln/>
        </p:spPr>
        <p:txBody>
          <a:bodyPr/>
          <a:lstStyle/>
          <a:p>
            <a:endParaRPr lang="en-IN"/>
          </a:p>
        </p:txBody>
      </p:sp>
      <p:sp>
        <p:nvSpPr>
          <p:cNvPr id="13" name="Text 11"/>
          <p:cNvSpPr/>
          <p:nvPr/>
        </p:nvSpPr>
        <p:spPr>
          <a:xfrm>
            <a:off x="7227391" y="3566160"/>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4" name="Text 12"/>
          <p:cNvSpPr/>
          <p:nvPr/>
        </p:nvSpPr>
        <p:spPr>
          <a:xfrm>
            <a:off x="3871079" y="3573066"/>
            <a:ext cx="2221944" cy="347186"/>
          </a:xfrm>
          <a:prstGeom prst="rect">
            <a:avLst/>
          </a:prstGeom>
          <a:noFill/>
          <a:ln/>
        </p:spPr>
        <p:txBody>
          <a:bodyPr wrap="none" rtlCol="0" anchor="t"/>
          <a:lstStyle/>
          <a:p>
            <a:pPr marL="0" indent="0" algn="r">
              <a:lnSpc>
                <a:spcPts val="2734"/>
              </a:lnSpc>
              <a:buNone/>
            </a:pPr>
            <a:r>
              <a:rPr lang="en-US" sz="2187" dirty="0">
                <a:solidFill>
                  <a:srgbClr val="38512F"/>
                </a:solidFill>
                <a:latin typeface="Lora" pitchFamily="34" charset="0"/>
                <a:ea typeface="Lora" pitchFamily="34" charset="-122"/>
                <a:cs typeface="Lora" pitchFamily="34" charset="-120"/>
              </a:rPr>
              <a:t>Pre-Processing</a:t>
            </a:r>
            <a:endParaRPr lang="en-US" sz="2187" dirty="0"/>
          </a:p>
        </p:txBody>
      </p:sp>
      <p:sp>
        <p:nvSpPr>
          <p:cNvPr id="15" name="Text 13"/>
          <p:cNvSpPr/>
          <p:nvPr/>
        </p:nvSpPr>
        <p:spPr>
          <a:xfrm>
            <a:off x="2348389" y="4142423"/>
            <a:ext cx="3744635" cy="710803"/>
          </a:xfrm>
          <a:prstGeom prst="rect">
            <a:avLst/>
          </a:prstGeom>
          <a:noFill/>
          <a:ln/>
        </p:spPr>
        <p:txBody>
          <a:bodyPr wrap="square" rtlCol="0" anchor="t"/>
          <a:lstStyle/>
          <a:p>
            <a:pPr marL="0" indent="0" algn="r">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Clean, transform, and prepare the data for analysis.</a:t>
            </a:r>
            <a:endParaRPr lang="en-US" sz="1750" dirty="0"/>
          </a:p>
        </p:txBody>
      </p:sp>
      <p:sp>
        <p:nvSpPr>
          <p:cNvPr id="16" name="Shape 14"/>
          <p:cNvSpPr/>
          <p:nvPr/>
        </p:nvSpPr>
        <p:spPr>
          <a:xfrm>
            <a:off x="7565053" y="4760297"/>
            <a:ext cx="777597" cy="27742"/>
          </a:xfrm>
          <a:prstGeom prst="rect">
            <a:avLst/>
          </a:prstGeom>
          <a:solidFill>
            <a:srgbClr val="38512F"/>
          </a:solidFill>
          <a:ln/>
        </p:spPr>
        <p:txBody>
          <a:bodyPr/>
          <a:lstStyle/>
          <a:p>
            <a:endParaRPr lang="en-IN"/>
          </a:p>
        </p:txBody>
      </p:sp>
      <p:sp>
        <p:nvSpPr>
          <p:cNvPr id="17" name="Shape 15"/>
          <p:cNvSpPr/>
          <p:nvPr/>
        </p:nvSpPr>
        <p:spPr>
          <a:xfrm>
            <a:off x="7065109" y="4524256"/>
            <a:ext cx="499943" cy="499943"/>
          </a:xfrm>
          <a:prstGeom prst="roundRect">
            <a:avLst>
              <a:gd name="adj" fmla="val 13333"/>
            </a:avLst>
          </a:prstGeom>
          <a:solidFill>
            <a:srgbClr val="F6E9D5"/>
          </a:solidFill>
          <a:ln/>
        </p:spPr>
        <p:txBody>
          <a:bodyPr/>
          <a:lstStyle/>
          <a:p>
            <a:endParaRPr lang="en-IN"/>
          </a:p>
        </p:txBody>
      </p:sp>
      <p:sp>
        <p:nvSpPr>
          <p:cNvPr id="18" name="Text 16"/>
          <p:cNvSpPr/>
          <p:nvPr/>
        </p:nvSpPr>
        <p:spPr>
          <a:xfrm>
            <a:off x="7223581" y="4565928"/>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9" name="Text 17"/>
          <p:cNvSpPr/>
          <p:nvPr/>
        </p:nvSpPr>
        <p:spPr>
          <a:xfrm>
            <a:off x="8537138" y="4572833"/>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Data Analysis</a:t>
            </a:r>
            <a:endParaRPr lang="en-US" sz="2187" dirty="0"/>
          </a:p>
        </p:txBody>
      </p:sp>
      <p:sp>
        <p:nvSpPr>
          <p:cNvPr id="20" name="Text 18"/>
          <p:cNvSpPr/>
          <p:nvPr/>
        </p:nvSpPr>
        <p:spPr>
          <a:xfrm>
            <a:off x="8537138" y="5142190"/>
            <a:ext cx="3744754" cy="710803"/>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Use code to perform statistical analysis and discover meaningful insights.</a:t>
            </a:r>
            <a:endParaRPr lang="en-US" sz="1750" dirty="0"/>
          </a:p>
        </p:txBody>
      </p:sp>
      <p:sp>
        <p:nvSpPr>
          <p:cNvPr id="21" name="Shape 19"/>
          <p:cNvSpPr/>
          <p:nvPr/>
        </p:nvSpPr>
        <p:spPr>
          <a:xfrm>
            <a:off x="6287512" y="5760184"/>
            <a:ext cx="777597" cy="27742"/>
          </a:xfrm>
          <a:prstGeom prst="rect">
            <a:avLst/>
          </a:prstGeom>
          <a:solidFill>
            <a:srgbClr val="38512F"/>
          </a:solidFill>
          <a:ln/>
        </p:spPr>
        <p:txBody>
          <a:bodyPr/>
          <a:lstStyle/>
          <a:p>
            <a:endParaRPr lang="en-IN"/>
          </a:p>
        </p:txBody>
      </p:sp>
      <p:sp>
        <p:nvSpPr>
          <p:cNvPr id="22" name="Shape 20"/>
          <p:cNvSpPr/>
          <p:nvPr/>
        </p:nvSpPr>
        <p:spPr>
          <a:xfrm>
            <a:off x="7065109" y="5524143"/>
            <a:ext cx="499943" cy="499943"/>
          </a:xfrm>
          <a:prstGeom prst="roundRect">
            <a:avLst>
              <a:gd name="adj" fmla="val 13333"/>
            </a:avLst>
          </a:prstGeom>
          <a:solidFill>
            <a:srgbClr val="F6E9D5"/>
          </a:solidFill>
          <a:ln/>
        </p:spPr>
        <p:txBody>
          <a:bodyPr/>
          <a:lstStyle/>
          <a:p>
            <a:endParaRPr lang="en-IN"/>
          </a:p>
        </p:txBody>
      </p:sp>
      <p:sp>
        <p:nvSpPr>
          <p:cNvPr id="23" name="Text 21"/>
          <p:cNvSpPr/>
          <p:nvPr/>
        </p:nvSpPr>
        <p:spPr>
          <a:xfrm>
            <a:off x="7223581" y="5565815"/>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4</a:t>
            </a:r>
            <a:endParaRPr lang="en-US" sz="2624" dirty="0"/>
          </a:p>
        </p:txBody>
      </p:sp>
      <p:sp>
        <p:nvSpPr>
          <p:cNvPr id="24" name="Text 22"/>
          <p:cNvSpPr/>
          <p:nvPr/>
        </p:nvSpPr>
        <p:spPr>
          <a:xfrm>
            <a:off x="3768923" y="5572720"/>
            <a:ext cx="2324100" cy="347186"/>
          </a:xfrm>
          <a:prstGeom prst="rect">
            <a:avLst/>
          </a:prstGeom>
          <a:noFill/>
          <a:ln/>
        </p:spPr>
        <p:txBody>
          <a:bodyPr wrap="none" rtlCol="0" anchor="t"/>
          <a:lstStyle/>
          <a:p>
            <a:pPr marL="0" indent="0" algn="r">
              <a:lnSpc>
                <a:spcPts val="2734"/>
              </a:lnSpc>
              <a:buNone/>
            </a:pPr>
            <a:r>
              <a:rPr lang="en-US" sz="2187" dirty="0">
                <a:solidFill>
                  <a:srgbClr val="38512F"/>
                </a:solidFill>
                <a:latin typeface="Lora" pitchFamily="34" charset="0"/>
                <a:ea typeface="Lora" pitchFamily="34" charset="-122"/>
                <a:cs typeface="Lora" pitchFamily="34" charset="-120"/>
              </a:rPr>
              <a:t>Data Visualization</a:t>
            </a:r>
            <a:endParaRPr lang="en-US" sz="2187" dirty="0"/>
          </a:p>
        </p:txBody>
      </p:sp>
      <p:sp>
        <p:nvSpPr>
          <p:cNvPr id="25" name="Text 23"/>
          <p:cNvSpPr/>
          <p:nvPr/>
        </p:nvSpPr>
        <p:spPr>
          <a:xfrm>
            <a:off x="2348389" y="6142077"/>
            <a:ext cx="3744635" cy="710803"/>
          </a:xfrm>
          <a:prstGeom prst="rect">
            <a:avLst/>
          </a:prstGeom>
          <a:noFill/>
          <a:ln/>
        </p:spPr>
        <p:txBody>
          <a:bodyPr wrap="square" rtlCol="0" anchor="t"/>
          <a:lstStyle/>
          <a:p>
            <a:pPr marL="0" indent="0" algn="r">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Use IBM Cognos to create informative visualizations and reporting.</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EF5E7">
              <a:alpha val="85000"/>
            </a:srgbClr>
          </a:solidFill>
          <a:ln/>
        </p:spPr>
        <p:txBody>
          <a:bodyPr/>
          <a:lstStyle/>
          <a:p>
            <a:endParaRPr lang="en-IN"/>
          </a:p>
        </p:txBody>
      </p:sp>
      <p:sp>
        <p:nvSpPr>
          <p:cNvPr id="6" name="Text 3"/>
          <p:cNvSpPr/>
          <p:nvPr/>
        </p:nvSpPr>
        <p:spPr>
          <a:xfrm>
            <a:off x="2348389" y="1592937"/>
            <a:ext cx="9933503" cy="140398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The Future of Public Transportation </a:t>
            </a:r>
            <a:r>
              <a:rPr lang="en-US" sz="4374" dirty="0">
                <a:solidFill>
                  <a:srgbClr val="000000"/>
                </a:solidFill>
                <a:latin typeface="Lora" pitchFamily="34" charset="0"/>
                <a:ea typeface="Lora" pitchFamily="34" charset="-122"/>
                <a:cs typeface="Lora" pitchFamily="34" charset="-120"/>
              </a:rPr>
              <a:t>🚆</a:t>
            </a:r>
            <a:endParaRPr lang="en-US" sz="4374" dirty="0"/>
          </a:p>
        </p:txBody>
      </p:sp>
      <p:sp>
        <p:nvSpPr>
          <p:cNvPr id="7" name="Shape 4"/>
          <p:cNvSpPr/>
          <p:nvPr/>
        </p:nvSpPr>
        <p:spPr>
          <a:xfrm>
            <a:off x="2348389" y="3503771"/>
            <a:ext cx="499943" cy="499943"/>
          </a:xfrm>
          <a:prstGeom prst="roundRect">
            <a:avLst>
              <a:gd name="adj" fmla="val 13333"/>
            </a:avLst>
          </a:prstGeom>
          <a:solidFill>
            <a:srgbClr val="F6E9D5"/>
          </a:solidFill>
          <a:ln/>
        </p:spPr>
        <p:txBody>
          <a:bodyPr/>
          <a:lstStyle/>
          <a:p>
            <a:endParaRPr lang="en-IN"/>
          </a:p>
        </p:txBody>
      </p:sp>
      <p:sp>
        <p:nvSpPr>
          <p:cNvPr id="8" name="Text 5"/>
          <p:cNvSpPr/>
          <p:nvPr/>
        </p:nvSpPr>
        <p:spPr>
          <a:xfrm>
            <a:off x="2537341" y="3545443"/>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9" name="Text 6"/>
          <p:cNvSpPr/>
          <p:nvPr/>
        </p:nvSpPr>
        <p:spPr>
          <a:xfrm>
            <a:off x="3070503" y="3580090"/>
            <a:ext cx="2440900" cy="70199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Sustainable Transportation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10" name="Text 7"/>
          <p:cNvSpPr/>
          <p:nvPr/>
        </p:nvSpPr>
        <p:spPr>
          <a:xfrm>
            <a:off x="3070503" y="4504253"/>
            <a:ext cx="2440900" cy="2132409"/>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Public transportation is an essential part of sustainable urban mobility, and it will continue to play a crucial role in the future.</a:t>
            </a:r>
            <a:endParaRPr lang="en-US" sz="1750" dirty="0"/>
          </a:p>
        </p:txBody>
      </p:sp>
      <p:sp>
        <p:nvSpPr>
          <p:cNvPr id="11" name="Shape 8"/>
          <p:cNvSpPr/>
          <p:nvPr/>
        </p:nvSpPr>
        <p:spPr>
          <a:xfrm>
            <a:off x="5733574" y="3503771"/>
            <a:ext cx="499943" cy="499943"/>
          </a:xfrm>
          <a:prstGeom prst="roundRect">
            <a:avLst>
              <a:gd name="adj" fmla="val 13333"/>
            </a:avLst>
          </a:prstGeom>
          <a:solidFill>
            <a:srgbClr val="F6E9D5"/>
          </a:solidFill>
          <a:ln/>
        </p:spPr>
        <p:txBody>
          <a:bodyPr/>
          <a:lstStyle/>
          <a:p>
            <a:endParaRPr lang="en-IN"/>
          </a:p>
        </p:txBody>
      </p:sp>
      <p:sp>
        <p:nvSpPr>
          <p:cNvPr id="12" name="Text 9"/>
          <p:cNvSpPr/>
          <p:nvPr/>
        </p:nvSpPr>
        <p:spPr>
          <a:xfrm>
            <a:off x="5895856" y="3545443"/>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3" name="Text 10"/>
          <p:cNvSpPr/>
          <p:nvPr/>
        </p:nvSpPr>
        <p:spPr>
          <a:xfrm>
            <a:off x="6455688" y="3580090"/>
            <a:ext cx="2440900" cy="70199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Technological Advancements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14" name="Text 11"/>
          <p:cNvSpPr/>
          <p:nvPr/>
        </p:nvSpPr>
        <p:spPr>
          <a:xfrm>
            <a:off x="6455688" y="4504253"/>
            <a:ext cx="2440900" cy="2132409"/>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New technologies, such as autonomous vehicles and smart transportation systems, will likely revolutionize public transportation.</a:t>
            </a:r>
            <a:endParaRPr lang="en-US" sz="1750" dirty="0"/>
          </a:p>
        </p:txBody>
      </p:sp>
      <p:sp>
        <p:nvSpPr>
          <p:cNvPr id="15" name="Shape 12"/>
          <p:cNvSpPr/>
          <p:nvPr/>
        </p:nvSpPr>
        <p:spPr>
          <a:xfrm>
            <a:off x="9118759" y="3503771"/>
            <a:ext cx="499943" cy="499943"/>
          </a:xfrm>
          <a:prstGeom prst="roundRect">
            <a:avLst>
              <a:gd name="adj" fmla="val 13333"/>
            </a:avLst>
          </a:prstGeom>
          <a:solidFill>
            <a:srgbClr val="F6E9D5"/>
          </a:solidFill>
          <a:ln/>
        </p:spPr>
        <p:txBody>
          <a:bodyPr/>
          <a:lstStyle/>
          <a:p>
            <a:endParaRPr lang="en-IN"/>
          </a:p>
        </p:txBody>
      </p:sp>
      <p:sp>
        <p:nvSpPr>
          <p:cNvPr id="16" name="Text 13"/>
          <p:cNvSpPr/>
          <p:nvPr/>
        </p:nvSpPr>
        <p:spPr>
          <a:xfrm>
            <a:off x="9277231" y="3545443"/>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7" name="Text 14"/>
          <p:cNvSpPr/>
          <p:nvPr/>
        </p:nvSpPr>
        <p:spPr>
          <a:xfrm>
            <a:off x="9840873" y="3580090"/>
            <a:ext cx="2440900" cy="70199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Organizational Development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18" name="Text 15"/>
          <p:cNvSpPr/>
          <p:nvPr/>
        </p:nvSpPr>
        <p:spPr>
          <a:xfrm>
            <a:off x="9840873" y="4504253"/>
            <a:ext cx="2440900"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As the world becomes more urbanized, public transportation systems will need to keep up with increased demand.</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093589"/>
            <a:ext cx="9532620" cy="70961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Public Transportation Investment </a:t>
            </a:r>
            <a:r>
              <a:rPr lang="en-US" sz="4374" dirty="0">
                <a:solidFill>
                  <a:srgbClr val="000000"/>
                </a:solidFill>
                <a:latin typeface="Lora" pitchFamily="34" charset="0"/>
                <a:ea typeface="Lora" pitchFamily="34" charset="-122"/>
                <a:cs typeface="Lora" pitchFamily="34" charset="-120"/>
              </a:rPr>
              <a:t>💰</a:t>
            </a:r>
            <a:endParaRPr lang="en-US" sz="4374" dirty="0"/>
          </a:p>
        </p:txBody>
      </p:sp>
      <p:pic>
        <p:nvPicPr>
          <p:cNvPr id="5" name="Image 0" descr="preencoded.png"/>
          <p:cNvPicPr>
            <a:picLocks noChangeAspect="1"/>
          </p:cNvPicPr>
          <p:nvPr/>
        </p:nvPicPr>
        <p:blipFill>
          <a:blip r:embed="rId3"/>
          <a:stretch>
            <a:fillRect/>
          </a:stretch>
        </p:blipFill>
        <p:spPr>
          <a:xfrm>
            <a:off x="2348389" y="2247543"/>
            <a:ext cx="3088958" cy="1909048"/>
          </a:xfrm>
          <a:prstGeom prst="rect">
            <a:avLst/>
          </a:prstGeom>
        </p:spPr>
      </p:pic>
      <p:sp>
        <p:nvSpPr>
          <p:cNvPr id="6" name="Text 3"/>
          <p:cNvSpPr/>
          <p:nvPr/>
        </p:nvSpPr>
        <p:spPr>
          <a:xfrm>
            <a:off x="2348389" y="4434245"/>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Infrastructure</a:t>
            </a:r>
            <a:endParaRPr lang="en-US" sz="2187" dirty="0"/>
          </a:p>
        </p:txBody>
      </p:sp>
      <p:sp>
        <p:nvSpPr>
          <p:cNvPr id="7" name="Text 4"/>
          <p:cNvSpPr/>
          <p:nvPr/>
        </p:nvSpPr>
        <p:spPr>
          <a:xfrm>
            <a:off x="2348389" y="5003602"/>
            <a:ext cx="3088958" cy="2132409"/>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Investments in public transportation infrastructure, such as new rail lines, bus routes, and transit hubs, can significantly enhance the overall commuting experience.</a:t>
            </a:r>
            <a:endParaRPr lang="en-US" sz="1750" dirty="0"/>
          </a:p>
        </p:txBody>
      </p:sp>
      <p:pic>
        <p:nvPicPr>
          <p:cNvPr id="8" name="Image 1" descr="preencoded.png"/>
          <p:cNvPicPr>
            <a:picLocks noChangeAspect="1"/>
          </p:cNvPicPr>
          <p:nvPr/>
        </p:nvPicPr>
        <p:blipFill>
          <a:blip r:embed="rId4"/>
          <a:stretch>
            <a:fillRect/>
          </a:stretch>
        </p:blipFill>
        <p:spPr>
          <a:xfrm>
            <a:off x="5770602" y="2247543"/>
            <a:ext cx="3088958" cy="1909048"/>
          </a:xfrm>
          <a:prstGeom prst="rect">
            <a:avLst/>
          </a:prstGeom>
        </p:spPr>
      </p:pic>
      <p:sp>
        <p:nvSpPr>
          <p:cNvPr id="9" name="Text 5"/>
          <p:cNvSpPr/>
          <p:nvPr/>
        </p:nvSpPr>
        <p:spPr>
          <a:xfrm>
            <a:off x="5770602" y="4434245"/>
            <a:ext cx="2221944"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Electric Buses</a:t>
            </a:r>
            <a:endParaRPr lang="en-US" sz="2187" dirty="0"/>
          </a:p>
        </p:txBody>
      </p:sp>
      <p:sp>
        <p:nvSpPr>
          <p:cNvPr id="10" name="Text 6"/>
          <p:cNvSpPr/>
          <p:nvPr/>
        </p:nvSpPr>
        <p:spPr>
          <a:xfrm>
            <a:off x="5770602" y="5003602"/>
            <a:ext cx="3088958" cy="1777008"/>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Investing in electric buses and other environmentally friendly modes of transportation can reduce air pollution and improve the quality of life for commuters.</a:t>
            </a:r>
            <a:endParaRPr lang="en-US" sz="1750" dirty="0"/>
          </a:p>
        </p:txBody>
      </p:sp>
      <p:pic>
        <p:nvPicPr>
          <p:cNvPr id="11" name="Image 2" descr="preencoded.png"/>
          <p:cNvPicPr>
            <a:picLocks noChangeAspect="1"/>
          </p:cNvPicPr>
          <p:nvPr/>
        </p:nvPicPr>
        <p:blipFill>
          <a:blip r:embed="rId5"/>
          <a:stretch>
            <a:fillRect/>
          </a:stretch>
        </p:blipFill>
        <p:spPr>
          <a:xfrm>
            <a:off x="9192816" y="2247543"/>
            <a:ext cx="3089077" cy="1909167"/>
          </a:xfrm>
          <a:prstGeom prst="rect">
            <a:avLst/>
          </a:prstGeom>
        </p:spPr>
      </p:pic>
      <p:sp>
        <p:nvSpPr>
          <p:cNvPr id="12" name="Text 7"/>
          <p:cNvSpPr/>
          <p:nvPr/>
        </p:nvSpPr>
        <p:spPr>
          <a:xfrm>
            <a:off x="9192816" y="4434364"/>
            <a:ext cx="2758440" cy="347186"/>
          </a:xfrm>
          <a:prstGeom prst="rect">
            <a:avLst/>
          </a:prstGeom>
          <a:noFill/>
          <a:ln/>
        </p:spPr>
        <p:txBody>
          <a:bodyPr wrap="none" rtlCol="0" anchor="t"/>
          <a:lstStyle/>
          <a:p>
            <a:pPr marL="0" indent="0" algn="l">
              <a:lnSpc>
                <a:spcPts val="2734"/>
              </a:lnSpc>
              <a:buNone/>
            </a:pPr>
            <a:r>
              <a:rPr lang="en-US" sz="2187" dirty="0">
                <a:solidFill>
                  <a:srgbClr val="38512F"/>
                </a:solidFill>
                <a:latin typeface="Lora" pitchFamily="34" charset="0"/>
                <a:ea typeface="Lora" pitchFamily="34" charset="-122"/>
                <a:cs typeface="Lora" pitchFamily="34" charset="-120"/>
              </a:rPr>
              <a:t>Government Funding</a:t>
            </a:r>
            <a:endParaRPr lang="en-US" sz="2187" dirty="0"/>
          </a:p>
        </p:txBody>
      </p:sp>
      <p:sp>
        <p:nvSpPr>
          <p:cNvPr id="13" name="Text 8"/>
          <p:cNvSpPr/>
          <p:nvPr/>
        </p:nvSpPr>
        <p:spPr>
          <a:xfrm>
            <a:off x="9192816" y="5003721"/>
            <a:ext cx="3089077" cy="1777008"/>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Public transportation systems often rely on funding from the government to provide reliable and affordable services to passengers.</a:t>
            </a:r>
            <a:endParaRPr lang="en-US" sz="17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Conclusion</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Through the analysis of public transportation data, we can identify areas that require improvement and support transport improvement initiatives. Effective data visualisation strategies and code integration will simplify complex transportation data analysis and provide actionable insights for public transportation improvement.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6319599" y="1600914"/>
            <a:ext cx="495300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Analysis Objectives</a:t>
            </a:r>
            <a:endParaRPr lang="en-US" sz="4374" dirty="0"/>
          </a:p>
        </p:txBody>
      </p:sp>
      <p:sp>
        <p:nvSpPr>
          <p:cNvPr id="5" name="Shape 3"/>
          <p:cNvSpPr/>
          <p:nvPr/>
        </p:nvSpPr>
        <p:spPr>
          <a:xfrm>
            <a:off x="6319599" y="2802136"/>
            <a:ext cx="499943" cy="499943"/>
          </a:xfrm>
          <a:prstGeom prst="roundRect">
            <a:avLst>
              <a:gd name="adj" fmla="val 13333"/>
            </a:avLst>
          </a:prstGeom>
          <a:solidFill>
            <a:srgbClr val="F6E9D5"/>
          </a:solidFill>
          <a:ln/>
        </p:spPr>
        <p:txBody>
          <a:bodyPr/>
          <a:lstStyle/>
          <a:p>
            <a:endParaRPr lang="en-IN"/>
          </a:p>
        </p:txBody>
      </p:sp>
      <p:sp>
        <p:nvSpPr>
          <p:cNvPr id="6" name="Text 4"/>
          <p:cNvSpPr/>
          <p:nvPr/>
        </p:nvSpPr>
        <p:spPr>
          <a:xfrm>
            <a:off x="6508552" y="2843808"/>
            <a:ext cx="12192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1</a:t>
            </a:r>
            <a:endParaRPr lang="en-US" sz="2624" dirty="0"/>
          </a:p>
        </p:txBody>
      </p:sp>
      <p:sp>
        <p:nvSpPr>
          <p:cNvPr id="7" name="Text 5"/>
          <p:cNvSpPr/>
          <p:nvPr/>
        </p:nvSpPr>
        <p:spPr>
          <a:xfrm>
            <a:off x="7041713" y="2878455"/>
            <a:ext cx="2905601" cy="701993"/>
          </a:xfrm>
          <a:prstGeom prst="rect">
            <a:avLst/>
          </a:prstGeom>
          <a:noFill/>
          <a:ln/>
        </p:spPr>
        <p:txBody>
          <a:bodyPr wrap="squar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On-Time Performance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8" name="Text 6"/>
          <p:cNvSpPr/>
          <p:nvPr/>
        </p:nvSpPr>
        <p:spPr>
          <a:xfrm>
            <a:off x="7041713" y="3802618"/>
            <a:ext cx="2905601"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Define specific objectives for analyzing public transportation data such as assessing on-time performance.</a:t>
            </a:r>
            <a:endParaRPr lang="en-US" sz="1750" dirty="0"/>
          </a:p>
        </p:txBody>
      </p:sp>
      <p:sp>
        <p:nvSpPr>
          <p:cNvPr id="9" name="Shape 7"/>
          <p:cNvSpPr/>
          <p:nvPr/>
        </p:nvSpPr>
        <p:spPr>
          <a:xfrm>
            <a:off x="10169485" y="2802136"/>
            <a:ext cx="499943" cy="499943"/>
          </a:xfrm>
          <a:prstGeom prst="roundRect">
            <a:avLst>
              <a:gd name="adj" fmla="val 13333"/>
            </a:avLst>
          </a:prstGeom>
          <a:solidFill>
            <a:srgbClr val="F6E9D5"/>
          </a:solidFill>
          <a:ln/>
        </p:spPr>
        <p:txBody>
          <a:bodyPr/>
          <a:lstStyle/>
          <a:p>
            <a:endParaRPr lang="en-IN"/>
          </a:p>
        </p:txBody>
      </p:sp>
      <p:sp>
        <p:nvSpPr>
          <p:cNvPr id="10" name="Text 8"/>
          <p:cNvSpPr/>
          <p:nvPr/>
        </p:nvSpPr>
        <p:spPr>
          <a:xfrm>
            <a:off x="10331768" y="2843808"/>
            <a:ext cx="17526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2</a:t>
            </a:r>
            <a:endParaRPr lang="en-US" sz="2624" dirty="0"/>
          </a:p>
        </p:txBody>
      </p:sp>
      <p:sp>
        <p:nvSpPr>
          <p:cNvPr id="11" name="Text 9"/>
          <p:cNvSpPr/>
          <p:nvPr/>
        </p:nvSpPr>
        <p:spPr>
          <a:xfrm>
            <a:off x="10891599" y="2878455"/>
            <a:ext cx="2221944" cy="35480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Efficiency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12" name="Text 10"/>
          <p:cNvSpPr/>
          <p:nvPr/>
        </p:nvSpPr>
        <p:spPr>
          <a:xfrm>
            <a:off x="10891599" y="3455432"/>
            <a:ext cx="2905601"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Identify objectives for analyzing the efficiency of public transportation services.</a:t>
            </a:r>
            <a:endParaRPr lang="en-US" sz="1750" dirty="0"/>
          </a:p>
        </p:txBody>
      </p:sp>
      <p:sp>
        <p:nvSpPr>
          <p:cNvPr id="13" name="Shape 11"/>
          <p:cNvSpPr/>
          <p:nvPr/>
        </p:nvSpPr>
        <p:spPr>
          <a:xfrm>
            <a:off x="6319599" y="5619988"/>
            <a:ext cx="499943" cy="499943"/>
          </a:xfrm>
          <a:prstGeom prst="roundRect">
            <a:avLst>
              <a:gd name="adj" fmla="val 13333"/>
            </a:avLst>
          </a:prstGeom>
          <a:solidFill>
            <a:srgbClr val="F6E9D5"/>
          </a:solidFill>
          <a:ln/>
        </p:spPr>
        <p:txBody>
          <a:bodyPr/>
          <a:lstStyle/>
          <a:p>
            <a:endParaRPr lang="en-IN"/>
          </a:p>
        </p:txBody>
      </p:sp>
      <p:sp>
        <p:nvSpPr>
          <p:cNvPr id="14" name="Text 12"/>
          <p:cNvSpPr/>
          <p:nvPr/>
        </p:nvSpPr>
        <p:spPr>
          <a:xfrm>
            <a:off x="6478072" y="5661660"/>
            <a:ext cx="182880" cy="416481"/>
          </a:xfrm>
          <a:prstGeom prst="rect">
            <a:avLst/>
          </a:prstGeom>
          <a:noFill/>
          <a:ln/>
        </p:spPr>
        <p:txBody>
          <a:bodyPr wrap="none" rtlCol="0" anchor="t"/>
          <a:lstStyle/>
          <a:p>
            <a:pPr marL="0" indent="0" algn="ctr">
              <a:lnSpc>
                <a:spcPts val="3281"/>
              </a:lnSpc>
              <a:buNone/>
            </a:pPr>
            <a:r>
              <a:rPr lang="en-US" sz="2624" dirty="0">
                <a:solidFill>
                  <a:srgbClr val="38512F"/>
                </a:solidFill>
                <a:latin typeface="Lora" pitchFamily="34" charset="0"/>
                <a:ea typeface="Lora" pitchFamily="34" charset="-122"/>
                <a:cs typeface="Lora" pitchFamily="34" charset="-120"/>
              </a:rPr>
              <a:t>3</a:t>
            </a:r>
            <a:endParaRPr lang="en-US" sz="2624" dirty="0"/>
          </a:p>
        </p:txBody>
      </p:sp>
      <p:sp>
        <p:nvSpPr>
          <p:cNvPr id="15" name="Text 13"/>
          <p:cNvSpPr/>
          <p:nvPr/>
        </p:nvSpPr>
        <p:spPr>
          <a:xfrm>
            <a:off x="7041713" y="5696307"/>
            <a:ext cx="3322320" cy="35480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Passenger Satisfaction </a:t>
            </a:r>
            <a:r>
              <a:rPr lang="en-US" sz="2187" dirty="0">
                <a:solidFill>
                  <a:srgbClr val="000000"/>
                </a:solidFill>
                <a:latin typeface="Lora" pitchFamily="34" charset="0"/>
                <a:ea typeface="Lora" pitchFamily="34" charset="-122"/>
                <a:cs typeface="Lora" pitchFamily="34" charset="-120"/>
              </a:rPr>
              <a:t>😀</a:t>
            </a:r>
            <a:endParaRPr lang="en-US" sz="2187" dirty="0"/>
          </a:p>
        </p:txBody>
      </p:sp>
      <p:sp>
        <p:nvSpPr>
          <p:cNvPr id="16" name="Text 14"/>
          <p:cNvSpPr/>
          <p:nvPr/>
        </p:nvSpPr>
        <p:spPr>
          <a:xfrm>
            <a:off x="7041713" y="6273284"/>
            <a:ext cx="6755487" cy="355402"/>
          </a:xfrm>
          <a:prstGeom prst="rect">
            <a:avLst/>
          </a:prstGeom>
          <a:noFill/>
          <a:ln/>
        </p:spPr>
        <p:txBody>
          <a:bodyPr wrap="non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Assess passenger satisfaction through data analysis.</a:t>
            </a:r>
            <a:endParaRPr lang="en-US" sz="1750" dirty="0"/>
          </a:p>
        </p:txBody>
      </p:sp>
      <p:pic>
        <p:nvPicPr>
          <p:cNvPr id="17"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833199" y="3067883"/>
            <a:ext cx="4443889"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Data Collection</a:t>
            </a:r>
            <a:endParaRPr lang="en-US" sz="4374" dirty="0"/>
          </a:p>
        </p:txBody>
      </p:sp>
      <p:sp>
        <p:nvSpPr>
          <p:cNvPr id="5" name="Text 3"/>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 order to analyze public transportation data, we need to identify trustworthy sources and methods for collecting transportation data. These sources could include schedules, real-time updates, and passenger feedback.</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91440" y="-320040"/>
            <a:ext cx="14630400" cy="8229600"/>
          </a:xfrm>
          <a:prstGeom prst="rect">
            <a:avLst/>
          </a:prstGeom>
          <a:solidFill>
            <a:srgbClr val="FEF5E7"/>
          </a:solidFill>
          <a:ln/>
        </p:spPr>
        <p:txBody>
          <a:bodyPr/>
          <a:lstStyle/>
          <a:p>
            <a:endParaRPr lang="en-IN"/>
          </a:p>
        </p:txBody>
      </p:sp>
      <p:sp>
        <p:nvSpPr>
          <p:cNvPr id="4" name="Text 2"/>
          <p:cNvSpPr/>
          <p:nvPr/>
        </p:nvSpPr>
        <p:spPr>
          <a:xfrm>
            <a:off x="2348389" y="2512457"/>
            <a:ext cx="4443889"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Code Integration</a:t>
            </a:r>
            <a:endParaRPr lang="en-US" sz="4374" dirty="0"/>
          </a:p>
        </p:txBody>
      </p:sp>
      <p:sp>
        <p:nvSpPr>
          <p:cNvPr id="5" name="Shape 3"/>
          <p:cNvSpPr/>
          <p:nvPr/>
        </p:nvSpPr>
        <p:spPr>
          <a:xfrm>
            <a:off x="2348389" y="3651171"/>
            <a:ext cx="3163014" cy="2065853"/>
          </a:xfrm>
          <a:prstGeom prst="roundRect">
            <a:avLst>
              <a:gd name="adj" fmla="val 3227"/>
            </a:avLst>
          </a:prstGeom>
          <a:solidFill>
            <a:srgbClr val="F6E9D5"/>
          </a:solidFill>
          <a:ln/>
        </p:spPr>
        <p:txBody>
          <a:bodyPr/>
          <a:lstStyle/>
          <a:p>
            <a:endParaRPr lang="en-IN"/>
          </a:p>
        </p:txBody>
      </p:sp>
      <p:sp>
        <p:nvSpPr>
          <p:cNvPr id="6" name="Text 4"/>
          <p:cNvSpPr/>
          <p:nvPr/>
        </p:nvSpPr>
        <p:spPr>
          <a:xfrm>
            <a:off x="2570559" y="3873341"/>
            <a:ext cx="2718673" cy="355402"/>
          </a:xfrm>
          <a:prstGeom prst="rect">
            <a:avLst/>
          </a:prstGeom>
          <a:noFill/>
          <a:ln/>
        </p:spPr>
        <p:txBody>
          <a:bodyPr wrap="none" rtlCol="0" anchor="t"/>
          <a:lstStyle/>
          <a:p>
            <a:pPr marL="0" indent="0">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Data Cleaning</a:t>
            </a:r>
            <a:r>
              <a:rPr lang="en-US" sz="1750" b="1"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7" name="Text 5"/>
          <p:cNvSpPr/>
          <p:nvPr/>
        </p:nvSpPr>
        <p:spPr>
          <a:xfrm>
            <a:off x="2570559" y="4428649"/>
            <a:ext cx="2718673"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Clean the data to ensure accurate, unbiased analysis results.</a:t>
            </a:r>
            <a:endParaRPr lang="en-US" sz="1750" dirty="0"/>
          </a:p>
        </p:txBody>
      </p:sp>
      <p:sp>
        <p:nvSpPr>
          <p:cNvPr id="8" name="Shape 6"/>
          <p:cNvSpPr/>
          <p:nvPr/>
        </p:nvSpPr>
        <p:spPr>
          <a:xfrm>
            <a:off x="5733574" y="3651171"/>
            <a:ext cx="3163014" cy="2065853"/>
          </a:xfrm>
          <a:prstGeom prst="roundRect">
            <a:avLst>
              <a:gd name="adj" fmla="val 3227"/>
            </a:avLst>
          </a:prstGeom>
          <a:solidFill>
            <a:srgbClr val="F6E9D5"/>
          </a:solidFill>
          <a:ln/>
        </p:spPr>
        <p:txBody>
          <a:bodyPr/>
          <a:lstStyle/>
          <a:p>
            <a:endParaRPr lang="en-IN"/>
          </a:p>
        </p:txBody>
      </p:sp>
      <p:sp>
        <p:nvSpPr>
          <p:cNvPr id="9" name="Text 7"/>
          <p:cNvSpPr/>
          <p:nvPr/>
        </p:nvSpPr>
        <p:spPr>
          <a:xfrm>
            <a:off x="5955744" y="3873341"/>
            <a:ext cx="2718673" cy="355402"/>
          </a:xfrm>
          <a:prstGeom prst="rect">
            <a:avLst/>
          </a:prstGeom>
          <a:noFill/>
          <a:ln/>
        </p:spPr>
        <p:txBody>
          <a:bodyPr wrap="none" rtlCol="0" anchor="t"/>
          <a:lstStyle/>
          <a:p>
            <a:pPr marL="0" indent="0">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Data Transformation</a:t>
            </a:r>
            <a:r>
              <a:rPr lang="en-US" sz="1750"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10" name="Text 8"/>
          <p:cNvSpPr/>
          <p:nvPr/>
        </p:nvSpPr>
        <p:spPr>
          <a:xfrm>
            <a:off x="5955744" y="4428649"/>
            <a:ext cx="2718673"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Transform the data into a more useful format for further analysis.</a:t>
            </a:r>
            <a:endParaRPr lang="en-US" sz="1750" dirty="0"/>
          </a:p>
        </p:txBody>
      </p:sp>
      <p:sp>
        <p:nvSpPr>
          <p:cNvPr id="11" name="Shape 9"/>
          <p:cNvSpPr/>
          <p:nvPr/>
        </p:nvSpPr>
        <p:spPr>
          <a:xfrm>
            <a:off x="9118759" y="3651171"/>
            <a:ext cx="3163014" cy="2245776"/>
          </a:xfrm>
          <a:prstGeom prst="roundRect">
            <a:avLst>
              <a:gd name="adj" fmla="val 3227"/>
            </a:avLst>
          </a:prstGeom>
          <a:solidFill>
            <a:srgbClr val="F6E9D5"/>
          </a:solidFill>
          <a:ln/>
        </p:spPr>
        <p:txBody>
          <a:bodyPr/>
          <a:lstStyle/>
          <a:p>
            <a:endParaRPr lang="en-IN"/>
          </a:p>
        </p:txBody>
      </p:sp>
      <p:sp>
        <p:nvSpPr>
          <p:cNvPr id="12" name="Text 10"/>
          <p:cNvSpPr/>
          <p:nvPr/>
        </p:nvSpPr>
        <p:spPr>
          <a:xfrm>
            <a:off x="9340929" y="3873341"/>
            <a:ext cx="2718673" cy="355402"/>
          </a:xfrm>
          <a:prstGeom prst="rect">
            <a:avLst/>
          </a:prstGeom>
          <a:noFill/>
          <a:ln/>
        </p:spPr>
        <p:txBody>
          <a:bodyPr wrap="none" rtlCol="0" anchor="t"/>
          <a:lstStyle/>
          <a:p>
            <a:pPr marL="0" indent="0">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Statistical Analysis</a:t>
            </a:r>
            <a:r>
              <a:rPr lang="en-US" sz="1750"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13" name="Text 11"/>
          <p:cNvSpPr/>
          <p:nvPr/>
        </p:nvSpPr>
        <p:spPr>
          <a:xfrm>
            <a:off x="9340929" y="4428649"/>
            <a:ext cx="2718673"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Use code to perform statistical analysis and discover meaningful</a:t>
            </a:r>
          </a:p>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insights.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2348389" y="1130856"/>
            <a:ext cx="9933503" cy="59677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833199" y="3067883"/>
            <a:ext cx="560070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Visualization Strategy</a:t>
            </a:r>
            <a:endParaRPr lang="en-US" sz="4374" dirty="0"/>
          </a:p>
        </p:txBody>
      </p:sp>
      <p:sp>
        <p:nvSpPr>
          <p:cNvPr id="5" name="Text 3"/>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To effectively communicate insights from our analysis, we need a plan for visualizing the data. IBM Cognos is an excellent tool for creating informative dashboards and reports.</a:t>
            </a:r>
            <a:endParaRPr lang="en-US" sz="1750" dirty="0"/>
          </a:p>
        </p:txBody>
      </p:sp>
      <p:pic>
        <p:nvPicPr>
          <p:cNvPr id="6" name="Image 0" descr="preencoded.png"/>
          <p:cNvPicPr>
            <a:picLocks noChangeAspect="1"/>
          </p:cNvPicPr>
          <p:nvPr/>
        </p:nvPicPr>
        <p:blipFill>
          <a:blip r:embed="rId3"/>
          <a:stretch>
            <a:fillRect/>
          </a:stretch>
        </p:blipFill>
        <p:spPr>
          <a:xfrm>
            <a:off x="8422433" y="0"/>
            <a:ext cx="6127102"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2039660"/>
            <a:ext cx="9933503" cy="140398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The Importance of Reliable Public Transportation </a:t>
            </a:r>
            <a:r>
              <a:rPr lang="en-US" sz="4374" dirty="0">
                <a:solidFill>
                  <a:srgbClr val="000000"/>
                </a:solidFill>
                <a:latin typeface="Lora" pitchFamily="34" charset="0"/>
                <a:ea typeface="Lora" pitchFamily="34" charset="-122"/>
                <a:cs typeface="Lora" pitchFamily="34" charset="-120"/>
              </a:rPr>
              <a:t>🚍</a:t>
            </a:r>
            <a:endParaRPr lang="en-US" sz="4374" dirty="0"/>
          </a:p>
        </p:txBody>
      </p:sp>
      <p:sp>
        <p:nvSpPr>
          <p:cNvPr id="5" name="Text 3"/>
          <p:cNvSpPr/>
          <p:nvPr/>
        </p:nvSpPr>
        <p:spPr>
          <a:xfrm>
            <a:off x="2348389" y="3999071"/>
            <a:ext cx="2221944"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Convenience</a:t>
            </a:r>
            <a:endParaRPr lang="en-US" sz="2187" dirty="0"/>
          </a:p>
        </p:txBody>
      </p:sp>
      <p:sp>
        <p:nvSpPr>
          <p:cNvPr id="6" name="Text 4"/>
          <p:cNvSpPr/>
          <p:nvPr/>
        </p:nvSpPr>
        <p:spPr>
          <a:xfrm>
            <a:off x="2348389" y="4568428"/>
            <a:ext cx="4695706"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A reliable public transportation system provides a convenient travel option to passengers who may not have access to personal vehicles.</a:t>
            </a:r>
            <a:endParaRPr lang="en-US" sz="1750" dirty="0"/>
          </a:p>
        </p:txBody>
      </p:sp>
      <p:sp>
        <p:nvSpPr>
          <p:cNvPr id="7" name="Text 5"/>
          <p:cNvSpPr/>
          <p:nvPr/>
        </p:nvSpPr>
        <p:spPr>
          <a:xfrm>
            <a:off x="7593687" y="3999071"/>
            <a:ext cx="2423160" cy="347186"/>
          </a:xfrm>
          <a:prstGeom prst="rect">
            <a:avLst/>
          </a:prstGeom>
          <a:noFill/>
          <a:ln/>
        </p:spPr>
        <p:txBody>
          <a:bodyPr wrap="none" rtlCol="0" anchor="t"/>
          <a:lstStyle/>
          <a:p>
            <a:pPr marL="0" indent="0">
              <a:lnSpc>
                <a:spcPts val="2734"/>
              </a:lnSpc>
              <a:buNone/>
            </a:pPr>
            <a:r>
              <a:rPr lang="en-US" sz="2187" dirty="0">
                <a:solidFill>
                  <a:srgbClr val="38512F"/>
                </a:solidFill>
                <a:latin typeface="Lora" pitchFamily="34" charset="0"/>
                <a:ea typeface="Lora" pitchFamily="34" charset="-122"/>
                <a:cs typeface="Lora" pitchFamily="34" charset="-120"/>
              </a:rPr>
              <a:t>Economic Benefits</a:t>
            </a:r>
            <a:endParaRPr lang="en-US" sz="2187" dirty="0"/>
          </a:p>
        </p:txBody>
      </p:sp>
      <p:sp>
        <p:nvSpPr>
          <p:cNvPr id="8" name="Text 6"/>
          <p:cNvSpPr/>
          <p:nvPr/>
        </p:nvSpPr>
        <p:spPr>
          <a:xfrm>
            <a:off x="7593687" y="4568428"/>
            <a:ext cx="4695706" cy="1421606"/>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Reliable public transportation reduces traffic congestion, air pollution, and demand for expensive parking space, benefiting both the environment and the economy.</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2348389" y="1641277"/>
            <a:ext cx="5158740" cy="694373"/>
          </a:xfrm>
          <a:prstGeom prst="rect">
            <a:avLst/>
          </a:prstGeom>
          <a:noFill/>
          <a:ln/>
        </p:spPr>
        <p:txBody>
          <a:bodyPr wrap="non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Customer Feedback</a:t>
            </a:r>
            <a:endParaRPr lang="en-US" sz="4374" dirty="0"/>
          </a:p>
        </p:txBody>
      </p:sp>
      <p:pic>
        <p:nvPicPr>
          <p:cNvPr id="5" name="Image 0" descr="preencoded.png"/>
          <p:cNvPicPr>
            <a:picLocks noChangeAspect="1"/>
          </p:cNvPicPr>
          <p:nvPr/>
        </p:nvPicPr>
        <p:blipFill>
          <a:blip r:embed="rId3"/>
          <a:stretch>
            <a:fillRect/>
          </a:stretch>
        </p:blipFill>
        <p:spPr>
          <a:xfrm>
            <a:off x="2348389" y="2779990"/>
            <a:ext cx="3088958" cy="1909048"/>
          </a:xfrm>
          <a:prstGeom prst="rect">
            <a:avLst/>
          </a:prstGeom>
        </p:spPr>
      </p:pic>
      <p:sp>
        <p:nvSpPr>
          <p:cNvPr id="6" name="Text 3"/>
          <p:cNvSpPr/>
          <p:nvPr/>
        </p:nvSpPr>
        <p:spPr>
          <a:xfrm>
            <a:off x="2348389" y="4966692"/>
            <a:ext cx="3088958" cy="355402"/>
          </a:xfrm>
          <a:prstGeom prst="rect">
            <a:avLst/>
          </a:prstGeom>
          <a:noFill/>
          <a:ln/>
        </p:spPr>
        <p:txBody>
          <a:bodyPr wrap="none" rtlCol="0" anchor="t"/>
          <a:lstStyle/>
          <a:p>
            <a:pPr marL="0" indent="0" algn="l">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Passenger Surveys</a:t>
            </a:r>
            <a:r>
              <a:rPr lang="en-US" sz="1750"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7" name="Text 4"/>
          <p:cNvSpPr/>
          <p:nvPr/>
        </p:nvSpPr>
        <p:spPr>
          <a:xfrm>
            <a:off x="2348389" y="5522000"/>
            <a:ext cx="3088958"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Use surveys to collect feedback from passengers to improve customer satisfaction.</a:t>
            </a:r>
            <a:endParaRPr lang="en-US" sz="1750" dirty="0"/>
          </a:p>
        </p:txBody>
      </p:sp>
      <p:pic>
        <p:nvPicPr>
          <p:cNvPr id="8" name="Image 1" descr="preencoded.png"/>
          <p:cNvPicPr>
            <a:picLocks noChangeAspect="1"/>
          </p:cNvPicPr>
          <p:nvPr/>
        </p:nvPicPr>
        <p:blipFill>
          <a:blip r:embed="rId4"/>
          <a:stretch>
            <a:fillRect/>
          </a:stretch>
        </p:blipFill>
        <p:spPr>
          <a:xfrm>
            <a:off x="5770602" y="2779990"/>
            <a:ext cx="3088958" cy="1909048"/>
          </a:xfrm>
          <a:prstGeom prst="rect">
            <a:avLst/>
          </a:prstGeom>
        </p:spPr>
      </p:pic>
      <p:sp>
        <p:nvSpPr>
          <p:cNvPr id="9" name="Text 5"/>
          <p:cNvSpPr/>
          <p:nvPr/>
        </p:nvSpPr>
        <p:spPr>
          <a:xfrm>
            <a:off x="5770602" y="4966692"/>
            <a:ext cx="3088958" cy="355402"/>
          </a:xfrm>
          <a:prstGeom prst="rect">
            <a:avLst/>
          </a:prstGeom>
          <a:noFill/>
          <a:ln/>
        </p:spPr>
        <p:txBody>
          <a:bodyPr wrap="none" rtlCol="0" anchor="t"/>
          <a:lstStyle/>
          <a:p>
            <a:pPr marL="0" indent="0" algn="l">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Social Media Listening</a:t>
            </a:r>
            <a:r>
              <a:rPr lang="en-US" sz="1750"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10" name="Text 6"/>
          <p:cNvSpPr/>
          <p:nvPr/>
        </p:nvSpPr>
        <p:spPr>
          <a:xfrm>
            <a:off x="5770602" y="5522000"/>
            <a:ext cx="3088958"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Monitor social media to quickly identify and address passenger concerns.</a:t>
            </a:r>
            <a:endParaRPr lang="en-US" sz="1750" dirty="0"/>
          </a:p>
        </p:txBody>
      </p:sp>
      <p:pic>
        <p:nvPicPr>
          <p:cNvPr id="11" name="Image 2" descr="preencoded.png"/>
          <p:cNvPicPr>
            <a:picLocks noChangeAspect="1"/>
          </p:cNvPicPr>
          <p:nvPr/>
        </p:nvPicPr>
        <p:blipFill>
          <a:blip r:embed="rId5"/>
          <a:stretch>
            <a:fillRect/>
          </a:stretch>
        </p:blipFill>
        <p:spPr>
          <a:xfrm>
            <a:off x="9192816" y="2779990"/>
            <a:ext cx="3089077" cy="1909167"/>
          </a:xfrm>
          <a:prstGeom prst="rect">
            <a:avLst/>
          </a:prstGeom>
        </p:spPr>
      </p:pic>
      <p:sp>
        <p:nvSpPr>
          <p:cNvPr id="12" name="Text 7"/>
          <p:cNvSpPr/>
          <p:nvPr/>
        </p:nvSpPr>
        <p:spPr>
          <a:xfrm>
            <a:off x="9192816" y="4966811"/>
            <a:ext cx="3089077" cy="355402"/>
          </a:xfrm>
          <a:prstGeom prst="rect">
            <a:avLst/>
          </a:prstGeom>
          <a:noFill/>
          <a:ln/>
        </p:spPr>
        <p:txBody>
          <a:bodyPr wrap="none" rtlCol="0" anchor="t"/>
          <a:lstStyle/>
          <a:p>
            <a:pPr marL="0" indent="0" algn="l">
              <a:lnSpc>
                <a:spcPts val="2799"/>
              </a:lnSpc>
              <a:buNone/>
            </a:pPr>
            <a:r>
              <a:rPr lang="en-US" sz="1750" b="1" dirty="0">
                <a:solidFill>
                  <a:srgbClr val="38512F"/>
                </a:solidFill>
                <a:latin typeface="Source Sans Pro" pitchFamily="34" charset="0"/>
                <a:ea typeface="Source Sans Pro" pitchFamily="34" charset="-122"/>
                <a:cs typeface="Source Sans Pro" pitchFamily="34" charset="-120"/>
              </a:rPr>
              <a:t>Positive Reinforcement</a:t>
            </a:r>
            <a:r>
              <a:rPr lang="en-US" sz="1750" dirty="0">
                <a:solidFill>
                  <a:srgbClr val="3A3630"/>
                </a:solidFill>
                <a:latin typeface="Source Sans Pro" pitchFamily="34" charset="0"/>
                <a:ea typeface="Source Sans Pro" pitchFamily="34" charset="-122"/>
                <a:cs typeface="Source Sans Pro" pitchFamily="34" charset="-120"/>
              </a:rPr>
              <a:t> </a:t>
            </a:r>
            <a:r>
              <a:rPr lang="en-US" sz="1750" dirty="0">
                <a:solidFill>
                  <a:srgbClr val="000000"/>
                </a:solidFill>
                <a:latin typeface="Source Sans Pro" pitchFamily="34" charset="0"/>
                <a:ea typeface="Source Sans Pro" pitchFamily="34" charset="-122"/>
                <a:cs typeface="Source Sans Pro" pitchFamily="34" charset="-120"/>
              </a:rPr>
              <a:t>🌟</a:t>
            </a:r>
            <a:endParaRPr lang="en-US" sz="1750" dirty="0"/>
          </a:p>
        </p:txBody>
      </p:sp>
      <p:sp>
        <p:nvSpPr>
          <p:cNvPr id="13" name="Text 8"/>
          <p:cNvSpPr/>
          <p:nvPr/>
        </p:nvSpPr>
        <p:spPr>
          <a:xfrm>
            <a:off x="9192816" y="5522119"/>
            <a:ext cx="3089077" cy="1066205"/>
          </a:xfrm>
          <a:prstGeom prst="rect">
            <a:avLst/>
          </a:prstGeom>
          <a:noFill/>
          <a:ln/>
        </p:spPr>
        <p:txBody>
          <a:bodyPr wrap="square" rtlCol="0" anchor="t"/>
          <a:lstStyle/>
          <a:p>
            <a:pPr marL="0" indent="0" algn="l">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Recognize and incentivize good performance by public transportation operators.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2E4CF"/>
          </a:solidFill>
          <a:ln/>
        </p:spPr>
        <p:txBody>
          <a:bodyPr/>
          <a:lstStyle/>
          <a:p>
            <a:endParaRPr lang="en-IN"/>
          </a:p>
        </p:txBody>
      </p:sp>
      <p:sp>
        <p:nvSpPr>
          <p:cNvPr id="3" name="Shape 1"/>
          <p:cNvSpPr/>
          <p:nvPr/>
        </p:nvSpPr>
        <p:spPr>
          <a:xfrm>
            <a:off x="0" y="0"/>
            <a:ext cx="14630400" cy="8229600"/>
          </a:xfrm>
          <a:prstGeom prst="rect">
            <a:avLst/>
          </a:prstGeom>
          <a:solidFill>
            <a:srgbClr val="FEF5E7"/>
          </a:solidFill>
          <a:ln/>
        </p:spPr>
        <p:txBody>
          <a:bodyPr/>
          <a:lstStyle/>
          <a:p>
            <a:endParaRPr lang="en-IN"/>
          </a:p>
        </p:txBody>
      </p:sp>
      <p:sp>
        <p:nvSpPr>
          <p:cNvPr id="4" name="Text 2"/>
          <p:cNvSpPr/>
          <p:nvPr/>
        </p:nvSpPr>
        <p:spPr>
          <a:xfrm>
            <a:off x="6319599" y="2713077"/>
            <a:ext cx="7477601" cy="1403985"/>
          </a:xfrm>
          <a:prstGeom prst="rect">
            <a:avLst/>
          </a:prstGeom>
          <a:noFill/>
          <a:ln/>
        </p:spPr>
        <p:txBody>
          <a:bodyPr wrap="square" rtlCol="0" anchor="t"/>
          <a:lstStyle/>
          <a:p>
            <a:pPr marL="0" indent="0">
              <a:lnSpc>
                <a:spcPts val="5468"/>
              </a:lnSpc>
              <a:buNone/>
            </a:pPr>
            <a:r>
              <a:rPr lang="en-US" sz="4374" dirty="0">
                <a:solidFill>
                  <a:srgbClr val="38512F"/>
                </a:solidFill>
                <a:latin typeface="Lora" pitchFamily="34" charset="0"/>
                <a:ea typeface="Lora" pitchFamily="34" charset="-122"/>
                <a:cs typeface="Lora" pitchFamily="34" charset="-120"/>
              </a:rPr>
              <a:t>The Search for Improved Public Transportation </a:t>
            </a:r>
            <a:r>
              <a:rPr lang="en-US" sz="4374" dirty="0">
                <a:solidFill>
                  <a:srgbClr val="000000"/>
                </a:solidFill>
                <a:latin typeface="Lora" pitchFamily="34" charset="0"/>
                <a:ea typeface="Lora" pitchFamily="34" charset="-122"/>
                <a:cs typeface="Lora" pitchFamily="34" charset="-120"/>
              </a:rPr>
              <a:t>🕵️‍♂️</a:t>
            </a:r>
            <a:endParaRPr lang="en-US" sz="4374" dirty="0"/>
          </a:p>
        </p:txBody>
      </p:sp>
      <p:sp>
        <p:nvSpPr>
          <p:cNvPr id="5" name="Text 3"/>
          <p:cNvSpPr/>
          <p:nvPr/>
        </p:nvSpPr>
        <p:spPr>
          <a:xfrm>
            <a:off x="6319599" y="4450318"/>
            <a:ext cx="7477601" cy="1066205"/>
          </a:xfrm>
          <a:prstGeom prst="rect">
            <a:avLst/>
          </a:prstGeom>
          <a:noFill/>
          <a:ln/>
        </p:spPr>
        <p:txBody>
          <a:bodyPr wrap="square" rtlCol="0" anchor="t"/>
          <a:lstStyle/>
          <a:p>
            <a:pPr marL="0" indent="0">
              <a:lnSpc>
                <a:spcPts val="2799"/>
              </a:lnSpc>
              <a:buNone/>
            </a:pPr>
            <a:r>
              <a:rPr lang="en-US" sz="1750" dirty="0">
                <a:solidFill>
                  <a:srgbClr val="3A3630"/>
                </a:solidFill>
                <a:latin typeface="Source Sans Pro" pitchFamily="34" charset="0"/>
                <a:ea typeface="Source Sans Pro" pitchFamily="34" charset="-122"/>
                <a:cs typeface="Source Sans Pro" pitchFamily="34" charset="-120"/>
              </a:rPr>
              <a:t>Through our analysis of public transportation data, we hope to provide insights that support transportation innovation and create a better commuting experience for everyone.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610</Words>
  <Application>Microsoft Office PowerPoint</Application>
  <PresentationFormat>Custom</PresentationFormat>
  <Paragraphs>83</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 Rayyan</cp:lastModifiedBy>
  <cp:revision>2</cp:revision>
  <dcterms:created xsi:type="dcterms:W3CDTF">2023-09-29T06:13:21Z</dcterms:created>
  <dcterms:modified xsi:type="dcterms:W3CDTF">2023-09-29T07:17:23Z</dcterms:modified>
</cp:coreProperties>
</file>